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.strocko" initials="el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6BDDA"/>
    <a:srgbClr val="007DC3"/>
    <a:srgbClr val="ED4E07"/>
    <a:srgbClr val="B7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09" autoAdjust="0"/>
  </p:normalViewPr>
  <p:slideViewPr>
    <p:cSldViewPr>
      <p:cViewPr>
        <p:scale>
          <a:sx n="66" d="100"/>
          <a:sy n="66" d="100"/>
        </p:scale>
        <p:origin x="-960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22DCF0-F5BE-473C-9355-427C2174E7AD}" type="datetimeFigureOut">
              <a:rPr lang="en-US" smtClean="0"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EB518-934B-4C16-8831-5015B8D3A6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12290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572016-4DF7-4FF2-B0FE-8E8605750502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B697BF-F6C5-42F3-96C2-29BEC47976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9589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697BF-F6C5-42F3-96C2-29BEC47976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86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B0A10-6CCD-44B8-ADDC-B8A3B3A8A37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2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286000"/>
            <a:ext cx="5638800" cy="1470025"/>
          </a:xfrm>
          <a:effectLst/>
        </p:spPr>
        <p:txBody>
          <a:bodyPr>
            <a:normAutofit/>
          </a:bodyPr>
          <a:lstStyle>
            <a:lvl1pPr algn="l">
              <a:defRPr sz="3600" b="1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810000"/>
            <a:ext cx="5638800" cy="9144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2" descr="A:\graphics\Billable\FHWA\FHWA Freight Branding\Task 2 Brand Development\FHWA Templates\Peer-to-Peer\Peer-to-Peer_Template\Links\Horizontal 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57" y="3470789"/>
            <a:ext cx="2431295" cy="94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228600" y="4819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FFFF"/>
                </a:solidFill>
              </a:rPr>
              <a:t>Office of Freight Management</a:t>
            </a:r>
          </a:p>
          <a:p>
            <a:r>
              <a:rPr lang="en-US" sz="1200" b="1" dirty="0" smtClean="0">
                <a:solidFill>
                  <a:srgbClr val="FFFFFF"/>
                </a:solidFill>
              </a:rPr>
              <a:t>and Operations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1200 New Jersey Avenue SE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Washington, D.C. 20590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www.ops.fhwa.dot.gov/freight</a:t>
            </a:r>
          </a:p>
          <a:p>
            <a:r>
              <a:rPr lang="en-US" sz="1200" dirty="0" smtClean="0">
                <a:solidFill>
                  <a:srgbClr val="FFFFFF"/>
                </a:solidFill>
              </a:rPr>
              <a:t>202-366-9210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124200" y="5151617"/>
            <a:ext cx="1447800" cy="33478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34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944562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/>
                </a:solidFill>
                <a:effectLst>
                  <a:outerShdw blurRad="88900" dist="25400" dir="1440000" algn="ctr" rotWithShape="0">
                    <a:schemeClr val="bg1">
                      <a:alpha val="73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8077200" cy="4525963"/>
          </a:xfrm>
        </p:spPr>
        <p:txBody>
          <a:bodyPr/>
          <a:lstStyle>
            <a:lvl1pPr marL="365760" indent="-365760">
              <a:spcBef>
                <a:spcPts val="1200"/>
              </a:spcBef>
              <a:spcAft>
                <a:spcPts val="0"/>
              </a:spcAft>
              <a:buClr>
                <a:srgbClr val="007DC3"/>
              </a:buClr>
              <a:buSzPct val="120000"/>
              <a:buFont typeface="Arial" panose="020B0604020202020204" pitchFamily="34" charset="0"/>
              <a:buChar char="•"/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81000" y="0"/>
            <a:ext cx="27432" cy="4572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 rot="16200000">
            <a:off x="4112807" y="-2805684"/>
            <a:ext cx="27432" cy="82296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9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0"/>
            <a:ext cx="4114800" cy="5029200"/>
          </a:xfrm>
          <a:prstGeom prst="rect">
            <a:avLst/>
          </a:prstGeom>
          <a:gradFill flip="none" rotWithShape="1">
            <a:gsLst>
              <a:gs pos="62000">
                <a:schemeClr val="accent1">
                  <a:alpha val="50000"/>
                </a:schemeClr>
              </a:gs>
              <a:gs pos="11000">
                <a:schemeClr val="tx2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7396"/>
            <a:ext cx="3810000" cy="2531603"/>
          </a:xfrm>
        </p:spPr>
        <p:txBody>
          <a:bodyPr anchor="t">
            <a:normAutofit/>
          </a:bodyPr>
          <a:lstStyle>
            <a:lvl1pPr algn="ctr"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10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87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15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096000"/>
            <a:ext cx="2895600" cy="609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Please note: This information includes preliminary research results intended to solicit stakeholder feedback.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296FF-8C31-4156-AC3F-B5F2B954F1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85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76600" y="2286000"/>
            <a:ext cx="5638800" cy="1470025"/>
          </a:xfrm>
        </p:spPr>
        <p:txBody>
          <a:bodyPr/>
          <a:lstStyle/>
          <a:p>
            <a:r>
              <a:rPr lang="en-US" smtClean="0"/>
              <a:t>FHWA Freight Intermodal Connectors Study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76600" y="3733800"/>
            <a:ext cx="5638800" cy="1371600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tx1"/>
                </a:solidFill>
              </a:rPr>
              <a:t>presented to</a:t>
            </a:r>
          </a:p>
          <a:p>
            <a:r>
              <a:rPr lang="en-US" dirty="0" smtClean="0"/>
              <a:t>Advisory </a:t>
            </a:r>
            <a:r>
              <a:rPr lang="en-US" dirty="0"/>
              <a:t>Committee on Supply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Chain Competitiveness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276600" y="5808842"/>
            <a:ext cx="1447800" cy="334783"/>
          </a:xfrm>
        </p:spPr>
        <p:txBody>
          <a:bodyPr/>
          <a:lstStyle/>
          <a:p>
            <a:pPr lvl="0"/>
            <a:r>
              <a:rPr lang="en-US" dirty="0" smtClean="0"/>
              <a:t>April 16, 2015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276600" y="510540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i="1" dirty="0"/>
              <a:t>presented </a:t>
            </a:r>
            <a:r>
              <a:rPr lang="en-US" sz="1400" i="1" dirty="0" smtClean="0"/>
              <a:t>by</a:t>
            </a:r>
            <a:endParaRPr lang="en-US" sz="1400" i="1" dirty="0"/>
          </a:p>
          <a:p>
            <a:r>
              <a:rPr lang="en-US" dirty="0" smtClean="0"/>
              <a:t>Tiffany Julien, FHWA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17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Findings</a:t>
            </a:r>
            <a:br>
              <a:rPr lang="en-US" dirty="0" smtClean="0"/>
            </a:br>
            <a:r>
              <a:rPr lang="en-US" sz="2800" b="0" i="1" dirty="0"/>
              <a:t>Planning and Stakeholder Coordination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smtClean="0"/>
              <a:t>Planning </a:t>
            </a:r>
          </a:p>
          <a:p>
            <a:pPr lvl="1"/>
            <a:r>
              <a:rPr lang="en-US" sz="2000" dirty="0" smtClean="0"/>
              <a:t>Tools to estimate future intermodal conditions not widely used</a:t>
            </a:r>
          </a:p>
          <a:p>
            <a:pPr lvl="1"/>
            <a:r>
              <a:rPr lang="en-US" sz="2000" dirty="0" smtClean="0"/>
              <a:t>Studies that include connectors emphasized congestion and land use issues with pavement rarely mentioned</a:t>
            </a:r>
          </a:p>
          <a:p>
            <a:pPr lvl="1"/>
            <a:r>
              <a:rPr lang="en-US" sz="2000" dirty="0" smtClean="0"/>
              <a:t>No freight intermodal connector programs were identified</a:t>
            </a:r>
          </a:p>
          <a:p>
            <a:r>
              <a:rPr lang="en-US" sz="2400" dirty="0" smtClean="0"/>
              <a:t>Stakeholder Coordination</a:t>
            </a:r>
          </a:p>
          <a:p>
            <a:pPr lvl="1"/>
            <a:r>
              <a:rPr lang="en-US" sz="2000" dirty="0" smtClean="0"/>
              <a:t>Connectors may be owned by states, counties, or cities and often span several local jurisdictions</a:t>
            </a:r>
          </a:p>
          <a:p>
            <a:pPr lvl="1"/>
            <a:r>
              <a:rPr lang="en-US" sz="2000" dirty="0" smtClean="0"/>
              <a:t>Motivation for </a:t>
            </a:r>
            <a:r>
              <a:rPr lang="en-US" sz="2000" dirty="0" smtClean="0"/>
              <a:t>freight intermodal connectors planning </a:t>
            </a:r>
            <a:r>
              <a:rPr lang="en-US" sz="2000" dirty="0" smtClean="0"/>
              <a:t>– states concerned about economic development, locals concerned about neighborhoods</a:t>
            </a:r>
          </a:p>
          <a:p>
            <a:pPr lvl="1"/>
            <a:r>
              <a:rPr lang="en-US" sz="2000" dirty="0" smtClean="0"/>
              <a:t>Stakeholder coordination relied heavily on freight champions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305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72517"/>
              </p:ext>
            </p:extLst>
          </p:nvPr>
        </p:nvGraphicFramePr>
        <p:xfrm>
          <a:off x="838200" y="2362200"/>
          <a:ext cx="7467599" cy="2965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1981200"/>
                <a:gridCol w="3962399"/>
              </a:tblGrid>
              <a:tr h="46980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Connector</a:t>
                      </a:r>
                      <a:b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Characteristics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Metric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Attributes to Test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/>
                </a:tc>
              </a:tr>
              <a:tr h="50128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volumes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Truck volumes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285750" marR="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terminal (port, railyard, barge, air cargo, or other)</a:t>
                      </a:r>
                    </a:p>
                    <a:p>
                      <a:pPr marL="285750" marR="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Functional classification</a:t>
                      </a:r>
                    </a:p>
                    <a:p>
                      <a:pPr marL="285750" marR="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Rural, urban, or suburban location</a:t>
                      </a:r>
                    </a:p>
                    <a:p>
                      <a:pPr marL="285750" marR="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Governmental ownership (state, local)</a:t>
                      </a:r>
                    </a:p>
                    <a:p>
                      <a:pPr marL="285750" marR="0" indent="-28575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lanes, posted speeds, and number of railroad crossings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</a:tr>
              <a:tr h="49300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Condition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Pavement condition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</a:tr>
              <a:tr h="135065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Truck speeds by time </a:t>
                      </a:r>
                      <a:b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day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 b="1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45720" marR="45720" marT="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Connector Conditions and Performance</a:t>
            </a:r>
            <a:br>
              <a:rPr lang="en-US" dirty="0" smtClean="0"/>
            </a:br>
            <a:r>
              <a:rPr lang="en-US" sz="2800" b="0" i="1" dirty="0"/>
              <a:t>Analysis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Determine use, condition, and performance of a sample </a:t>
            </a:r>
            <a:br>
              <a:rPr lang="en-US" sz="2400" dirty="0" smtClean="0"/>
            </a:br>
            <a:r>
              <a:rPr lang="en-US" sz="2400" dirty="0" smtClean="0"/>
              <a:t>of connectors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4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Complete case study documentation</a:t>
            </a:r>
          </a:p>
          <a:p>
            <a:r>
              <a:rPr lang="en-US" sz="2400" dirty="0" smtClean="0"/>
              <a:t>Analyze </a:t>
            </a:r>
            <a:r>
              <a:rPr lang="en-US" sz="2400" dirty="0" smtClean="0"/>
              <a:t>connectors condition </a:t>
            </a:r>
            <a:r>
              <a:rPr lang="en-US" sz="2400" dirty="0" smtClean="0"/>
              <a:t>and performance </a:t>
            </a:r>
          </a:p>
          <a:p>
            <a:r>
              <a:rPr lang="en-US" sz="2400" dirty="0" smtClean="0"/>
              <a:t>Prepare recommendations and draft report</a:t>
            </a:r>
          </a:p>
          <a:p>
            <a:pPr lvl="1"/>
            <a:r>
              <a:rPr lang="en-US" sz="2000" dirty="0" smtClean="0"/>
              <a:t>Available summer 2015</a:t>
            </a:r>
          </a:p>
          <a:p>
            <a:r>
              <a:rPr lang="en-US" sz="2400" dirty="0" smtClean="0"/>
              <a:t>Review draft report with national and local stakeholder groups and other national freight organizations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For additional information</a:t>
            </a:r>
            <a:r>
              <a:rPr lang="en-US" b="1" smtClean="0"/>
              <a:t>, contact: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Tiffany Julien</a:t>
            </a:r>
            <a:br>
              <a:rPr lang="en-US" b="1" dirty="0" smtClean="0"/>
            </a:br>
            <a:r>
              <a:rPr lang="en-US" b="1" dirty="0" smtClean="0"/>
              <a:t>FHWA Project Manager</a:t>
            </a:r>
            <a:br>
              <a:rPr lang="en-US" b="1" dirty="0" smtClean="0"/>
            </a:br>
            <a:r>
              <a:rPr lang="en-US" b="1" dirty="0" smtClean="0"/>
              <a:t>tiffany.julien@dot.gov</a:t>
            </a:r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85766" y="6303301"/>
            <a:ext cx="481148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and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1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 of Study</a:t>
            </a:r>
          </a:p>
          <a:p>
            <a:r>
              <a:rPr lang="en-US" sz="2400" dirty="0" smtClean="0"/>
              <a:t>Key Findings from Literature Review</a:t>
            </a:r>
          </a:p>
          <a:p>
            <a:r>
              <a:rPr lang="en-US" sz="2400" dirty="0" smtClean="0"/>
              <a:t>Discussion of Case Study Results</a:t>
            </a:r>
          </a:p>
          <a:p>
            <a:r>
              <a:rPr lang="en-US" sz="2400" dirty="0" smtClean="0"/>
              <a:t>Approach for Analysis of Connector Conditions </a:t>
            </a:r>
            <a:br>
              <a:rPr lang="en-US" sz="2400" dirty="0" smtClean="0"/>
            </a:br>
            <a:r>
              <a:rPr lang="en-US" sz="2400" dirty="0" smtClean="0"/>
              <a:t>and Performance Task</a:t>
            </a:r>
          </a:p>
          <a:p>
            <a:r>
              <a:rPr lang="en-US" sz="2400" dirty="0" smtClean="0"/>
              <a:t>Next Steps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3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 of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Background</a:t>
            </a:r>
          </a:p>
          <a:p>
            <a:pPr lvl="1"/>
            <a:r>
              <a:rPr lang="en-US" sz="2000" dirty="0" smtClean="0"/>
              <a:t>List of National Highway System intermodal connectors developed </a:t>
            </a:r>
            <a:br>
              <a:rPr lang="en-US" sz="2000" dirty="0" smtClean="0"/>
            </a:br>
            <a:r>
              <a:rPr lang="en-US" sz="2000" dirty="0" smtClean="0"/>
              <a:t>in 1998</a:t>
            </a:r>
          </a:p>
          <a:p>
            <a:r>
              <a:rPr lang="en-US" sz="2400" dirty="0" smtClean="0"/>
              <a:t>Purpose</a:t>
            </a:r>
          </a:p>
          <a:p>
            <a:pPr lvl="1"/>
            <a:r>
              <a:rPr lang="en-US" sz="2000" dirty="0" smtClean="0"/>
              <a:t>Develop information on use, condition, and performance of freight intermodal connectors</a:t>
            </a:r>
          </a:p>
          <a:p>
            <a:pPr lvl="1"/>
            <a:r>
              <a:rPr lang="en-US" sz="2000" smtClean="0"/>
              <a:t>Identify strategies </a:t>
            </a:r>
            <a:r>
              <a:rPr lang="en-US" sz="2000" dirty="0" smtClean="0"/>
              <a:t>and  initiatives to improve connector condition and performance</a:t>
            </a:r>
          </a:p>
          <a:p>
            <a:r>
              <a:rPr lang="en-US" sz="2400" dirty="0" smtClean="0"/>
              <a:t>Key Elements of Study</a:t>
            </a:r>
          </a:p>
          <a:p>
            <a:pPr lvl="1"/>
            <a:r>
              <a:rPr lang="en-US" sz="2000" dirty="0" smtClean="0"/>
              <a:t>Review literature and data on connectors</a:t>
            </a:r>
          </a:p>
          <a:p>
            <a:pPr lvl="1"/>
            <a:r>
              <a:rPr lang="en-US" sz="2000" dirty="0" smtClean="0"/>
              <a:t>Conduct 18 case studies</a:t>
            </a:r>
          </a:p>
          <a:p>
            <a:pPr lvl="1"/>
            <a:r>
              <a:rPr lang="en-US" sz="2000" dirty="0" smtClean="0"/>
              <a:t>Analyze use, condition, and performance of large sample </a:t>
            </a:r>
            <a:br>
              <a:rPr lang="en-US" sz="2000" dirty="0" smtClean="0"/>
            </a:br>
            <a:r>
              <a:rPr lang="en-US" sz="2000" dirty="0" smtClean="0"/>
              <a:t>of connectors</a:t>
            </a:r>
          </a:p>
          <a:p>
            <a:pPr lvl="1"/>
            <a:r>
              <a:rPr lang="en-US" sz="2000" dirty="0" smtClean="0"/>
              <a:t>Conduct local and national stakeholder outreach</a:t>
            </a:r>
          </a:p>
          <a:p>
            <a:pPr lvl="1"/>
            <a:endParaRPr lang="en-US" sz="20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86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Review Key Findings</a:t>
            </a:r>
            <a:br>
              <a:rPr lang="en-US" dirty="0" smtClean="0"/>
            </a:br>
            <a:r>
              <a:rPr lang="en-US" sz="2800" b="0" i="1" dirty="0" smtClean="0"/>
              <a:t>Growth by Freight Mode</a:t>
            </a:r>
            <a:endParaRPr lang="en-US" sz="2800" b="0" i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Marine port and rail intermodal volumes have increased</a:t>
            </a:r>
          </a:p>
          <a:p>
            <a:r>
              <a:rPr lang="en-US" sz="2400" dirty="0" smtClean="0"/>
              <a:t>Air cargo and barge volumes </a:t>
            </a:r>
            <a:br>
              <a:rPr lang="en-US" sz="2400" dirty="0" smtClean="0"/>
            </a:br>
            <a:r>
              <a:rPr lang="en-US" sz="2400" dirty="0" smtClean="0"/>
              <a:t>have remained relatively flat</a:t>
            </a:r>
          </a:p>
          <a:p>
            <a:r>
              <a:rPr lang="en-US" sz="2400" dirty="0" smtClean="0"/>
              <a:t>Emergence of </a:t>
            </a:r>
            <a:br>
              <a:rPr lang="en-US" sz="2400" dirty="0" smtClean="0"/>
            </a:br>
            <a:r>
              <a:rPr lang="en-US" sz="2400" dirty="0" smtClean="0"/>
              <a:t>truck-truck terminals</a:t>
            </a:r>
          </a:p>
          <a:p>
            <a:pPr lvl="1"/>
            <a:r>
              <a:rPr lang="en-US" sz="2000" dirty="0" smtClean="0"/>
              <a:t>Supported by growth in </a:t>
            </a:r>
            <a:br>
              <a:rPr lang="en-US" sz="2000" dirty="0" smtClean="0"/>
            </a:br>
            <a:r>
              <a:rPr lang="en-US" sz="2000" dirty="0" smtClean="0"/>
              <a:t>warehousing employment</a:t>
            </a:r>
          </a:p>
          <a:p>
            <a:pPr lvl="1"/>
            <a:r>
              <a:rPr lang="en-US" sz="2000" dirty="0" smtClean="0"/>
              <a:t>Examples – Dallas Logistics Center </a:t>
            </a:r>
            <a:br>
              <a:rPr lang="en-US" sz="2000" dirty="0" smtClean="0"/>
            </a:br>
            <a:r>
              <a:rPr lang="en-US" sz="2000" dirty="0" smtClean="0"/>
              <a:t>in Texas; </a:t>
            </a:r>
            <a:r>
              <a:rPr lang="en-US" sz="2000" dirty="0" err="1" smtClean="0"/>
              <a:t>Pureland</a:t>
            </a:r>
            <a:r>
              <a:rPr lang="en-US" sz="2000" dirty="0" smtClean="0"/>
              <a:t> Ind. Complex in New Jersey; Coastal International Logistics in Florida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215271"/>
              </p:ext>
            </p:extLst>
          </p:nvPr>
        </p:nvGraphicFramePr>
        <p:xfrm>
          <a:off x="5181600" y="1317805"/>
          <a:ext cx="3735187" cy="50124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413"/>
                <a:gridCol w="1617703"/>
                <a:gridCol w="1432071"/>
              </a:tblGrid>
              <a:tr h="6841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Year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U.S. Warehousing</a:t>
                      </a:r>
                      <a:b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Employment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Percentage Change</a:t>
                      </a:r>
                      <a:b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from 1998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b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1998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119,493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>
                          <a:effectLst/>
                        </a:rPr>
                        <a:t>–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2004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572,000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>
                          <a:effectLst/>
                        </a:rPr>
                        <a:t>379%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2005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615,900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>
                          <a:effectLst/>
                        </a:rPr>
                        <a:t>415%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2006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656,600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449%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2007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675,800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466%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2008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657,400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450%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2009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>
                          <a:effectLst/>
                        </a:rPr>
                        <a:t>620,500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419%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2010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 dirty="0">
                          <a:effectLst/>
                        </a:rPr>
                        <a:t>641,400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437%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2011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>
                          <a:effectLst/>
                        </a:rPr>
                        <a:t>664,100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456%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2012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>
                          <a:effectLst/>
                        </a:rPr>
                        <a:t>707,000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492%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3420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2013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>
                          <a:effectLst/>
                        </a:rPr>
                        <a:t>725,000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507%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48373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</a:rPr>
                        <a:t>2014 (</a:t>
                      </a:r>
                      <a:r>
                        <a:rPr lang="en-US" sz="1400" dirty="0" smtClean="0">
                          <a:solidFill>
                            <a:srgbClr val="FFFFFF"/>
                          </a:solidFill>
                          <a:effectLst/>
                        </a:rPr>
                        <a:t>Aug.)</a:t>
                      </a:r>
                      <a:endParaRPr lang="en-US" sz="1400" dirty="0">
                        <a:solidFill>
                          <a:srgbClr val="FFFFFF"/>
                        </a:solidFill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320165" algn="dec"/>
                        </a:tabLst>
                      </a:pPr>
                      <a:r>
                        <a:rPr lang="en-US" sz="1400">
                          <a:effectLst/>
                        </a:rPr>
                        <a:t>744,500</a:t>
                      </a:r>
                      <a:endParaRPr lang="en-US" sz="140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1245870" algn="dec"/>
                        </a:tabLst>
                      </a:pPr>
                      <a:r>
                        <a:rPr lang="en-US" sz="1400" dirty="0">
                          <a:effectLst/>
                        </a:rPr>
                        <a:t>523%</a:t>
                      </a:r>
                      <a:endParaRPr lang="en-US" sz="14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24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Literature Review Key Findings</a:t>
            </a:r>
            <a:br>
              <a:rPr lang="en-US" dirty="0" smtClean="0"/>
            </a:br>
            <a:r>
              <a:rPr lang="en-US" sz="2800" b="0" i="1" dirty="0"/>
              <a:t>Data on Freight Intermodal Connectors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Number of freight intermodal connectors has increased for all modes since 2000</a:t>
            </a:r>
          </a:p>
          <a:p>
            <a:r>
              <a:rPr lang="en-US" sz="2400" dirty="0" smtClean="0"/>
              <a:t>Economic and supply chain trends indicate that port, rail, and truck-truck intermodal facility volumes will continue </a:t>
            </a:r>
            <a:br>
              <a:rPr lang="en-US" sz="2400" dirty="0" smtClean="0"/>
            </a:br>
            <a:r>
              <a:rPr lang="en-US" sz="2400" dirty="0" smtClean="0"/>
              <a:t>to grow</a:t>
            </a:r>
          </a:p>
          <a:p>
            <a:r>
              <a:rPr lang="en-US" sz="2400" dirty="0" smtClean="0"/>
              <a:t>Existing FHWA data sources can be used to estimate use, condition, and performance of most connectors</a:t>
            </a:r>
          </a:p>
          <a:p>
            <a:pPr lvl="1"/>
            <a:r>
              <a:rPr lang="en-US" sz="2000" dirty="0" smtClean="0"/>
              <a:t>Highway Performance Monitoring System (</a:t>
            </a:r>
            <a:r>
              <a:rPr lang="en-US" sz="2000" dirty="0" err="1" smtClean="0"/>
              <a:t>HPMS</a:t>
            </a:r>
            <a:r>
              <a:rPr lang="en-US" sz="2000" dirty="0" smtClean="0"/>
              <a:t>)</a:t>
            </a:r>
          </a:p>
          <a:p>
            <a:pPr lvl="2"/>
            <a:r>
              <a:rPr lang="en-US" sz="1800" dirty="0" smtClean="0"/>
              <a:t>Truck and auto volumes, pavement condition</a:t>
            </a:r>
          </a:p>
          <a:p>
            <a:pPr lvl="1"/>
            <a:r>
              <a:rPr lang="en-US" sz="2000" dirty="0" smtClean="0"/>
              <a:t>National Performance Management Research Data Set (</a:t>
            </a:r>
            <a:r>
              <a:rPr lang="en-US" sz="2000" dirty="0" err="1" smtClean="0"/>
              <a:t>NPMRDS</a:t>
            </a:r>
            <a:r>
              <a:rPr lang="en-US" sz="2000" dirty="0" smtClean="0"/>
              <a:t>)</a:t>
            </a:r>
          </a:p>
          <a:p>
            <a:pPr lvl="2"/>
            <a:r>
              <a:rPr lang="en-US" sz="1800" dirty="0" smtClean="0"/>
              <a:t>Vehicle probe data with truck and auto speeds on the designated National Highway System</a:t>
            </a: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9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</a:t>
            </a:r>
            <a:br>
              <a:rPr lang="en-US" dirty="0" smtClean="0"/>
            </a:br>
            <a:r>
              <a:rPr lang="en-US" sz="2800" b="0" i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93837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Document data availability for selected freight </a:t>
            </a:r>
            <a:br>
              <a:rPr lang="en-US" sz="2400" dirty="0" smtClean="0"/>
            </a:br>
            <a:r>
              <a:rPr lang="en-US" sz="2400" dirty="0" smtClean="0"/>
              <a:t>intermodal connectors</a:t>
            </a:r>
          </a:p>
          <a:p>
            <a:r>
              <a:rPr lang="en-US" sz="2400" dirty="0" smtClean="0"/>
              <a:t>Estimate use, condition, and performance of select connectors </a:t>
            </a:r>
          </a:p>
          <a:p>
            <a:r>
              <a:rPr lang="en-US" sz="2400" dirty="0" smtClean="0"/>
              <a:t>Identify planning efforts that incorporate the </a:t>
            </a:r>
            <a:br>
              <a:rPr lang="en-US" sz="2400" dirty="0" smtClean="0"/>
            </a:br>
            <a:r>
              <a:rPr lang="en-US" sz="2400" dirty="0" smtClean="0"/>
              <a:t>select connectors</a:t>
            </a:r>
          </a:p>
          <a:p>
            <a:pPr lvl="1"/>
            <a:r>
              <a:rPr lang="en-US" sz="2000" dirty="0" smtClean="0"/>
              <a:t>Focus on agency coordination</a:t>
            </a:r>
          </a:p>
          <a:p>
            <a:pPr lvl="1"/>
            <a:r>
              <a:rPr lang="en-US" sz="2000" dirty="0" smtClean="0"/>
              <a:t>Review process used for studies</a:t>
            </a:r>
          </a:p>
          <a:p>
            <a:pPr lvl="1"/>
            <a:r>
              <a:rPr lang="en-US" sz="2000" dirty="0" smtClean="0"/>
              <a:t>Determine how study results are incorporated into programming</a:t>
            </a:r>
          </a:p>
          <a:p>
            <a:r>
              <a:rPr lang="en-US" sz="2400" dirty="0" smtClean="0"/>
              <a:t>Describe improvement projects and funding mechanisms targeted towards connector condition and performance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0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</a:t>
            </a:r>
            <a:br>
              <a:rPr lang="en-US" dirty="0" smtClean="0"/>
            </a:br>
            <a:r>
              <a:rPr lang="en-US" sz="2800" b="0" i="1" dirty="0"/>
              <a:t>Number, </a:t>
            </a:r>
            <a:r>
              <a:rPr lang="en-US" sz="2800" b="0" i="1" dirty="0" smtClean="0"/>
              <a:t>Type, </a:t>
            </a:r>
            <a:r>
              <a:rPr lang="en-US" sz="2800" b="0" i="1" dirty="0"/>
              <a:t>and Location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18 freight intermodal terminals</a:t>
            </a:r>
          </a:p>
          <a:p>
            <a:pPr lvl="1"/>
            <a:r>
              <a:rPr lang="en-US" sz="2000" dirty="0" smtClean="0"/>
              <a:t>60 freight intermodal connectors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36333"/>
              </p:ext>
            </p:extLst>
          </p:nvPr>
        </p:nvGraphicFramePr>
        <p:xfrm>
          <a:off x="448056" y="2634028"/>
          <a:ext cx="2752344" cy="17215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52344"/>
              </a:tblGrid>
              <a:tr h="258486">
                <a:tc>
                  <a:txBody>
                    <a:bodyPr/>
                    <a:lstStyle/>
                    <a:p>
                      <a:pPr marL="0" marR="0" algn="ctr" defTabSz="914400" rtl="0" eaLnBrk="1" fontAlgn="ctr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Rail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Atlanta (GA) Inman Rail  Yard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kern="1200" dirty="0">
                          <a:effectLst/>
                        </a:rPr>
                        <a:t>Edgerton </a:t>
                      </a:r>
                      <a:r>
                        <a:rPr lang="en-US" sz="1400" kern="1200" dirty="0" smtClean="0">
                          <a:effectLst/>
                        </a:rPr>
                        <a:t>(KS) Intermodal </a:t>
                      </a:r>
                      <a:r>
                        <a:rPr lang="en-US" sz="1400" kern="1200" dirty="0">
                          <a:effectLst/>
                        </a:rPr>
                        <a:t>Railyard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Marion (OH) Intermodal Railyard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Chicago (IL) Area Consolidated Hub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717800"/>
              </p:ext>
            </p:extLst>
          </p:nvPr>
        </p:nvGraphicFramePr>
        <p:xfrm>
          <a:off x="3505200" y="2634028"/>
          <a:ext cx="2057400" cy="3230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57400"/>
              </a:tblGrid>
              <a:tr h="282736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Ports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Port of Baltimore (MD)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Port of Philadelphia (PA)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Port of Long Beach (CA)</a:t>
                      </a: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of Savannah (GA)</a:t>
                      </a: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of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Catoosa (OK)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of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Houston (TX)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of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Cleveland (OH)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of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Portland (OR)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180135"/>
              </p:ext>
            </p:extLst>
          </p:nvPr>
        </p:nvGraphicFramePr>
        <p:xfrm>
          <a:off x="5867400" y="2634028"/>
          <a:ext cx="2865120" cy="155740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65120"/>
              </a:tblGrid>
              <a:tr h="307721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 Cargo</a:t>
                      </a:r>
                      <a:endParaRPr lang="en-US" sz="1400" b="1" kern="1200" dirty="0"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Memphis (TN) International Airport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effectLst/>
                        </a:rPr>
                        <a:t>Charlotte/Douglas </a:t>
                      </a:r>
                      <a:r>
                        <a:rPr lang="en-US" sz="1400" kern="1200" dirty="0" smtClean="0">
                          <a:effectLst/>
                        </a:rPr>
                        <a:t>(NC) </a:t>
                      </a:r>
                      <a:br>
                        <a:rPr lang="en-US" sz="1400" kern="1200" dirty="0" smtClean="0">
                          <a:effectLst/>
                        </a:rPr>
                      </a:br>
                      <a:r>
                        <a:rPr lang="en-US" sz="1400" kern="1200" dirty="0" smtClean="0">
                          <a:effectLst/>
                        </a:rPr>
                        <a:t>International </a:t>
                      </a:r>
                      <a:r>
                        <a:rPr lang="en-US" sz="1400" kern="1200" dirty="0">
                          <a:effectLst/>
                        </a:rPr>
                        <a:t>Airport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Portland (OR) International Airport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986968"/>
              </p:ext>
            </p:extLst>
          </p:nvPr>
        </p:nvGraphicFramePr>
        <p:xfrm>
          <a:off x="5867400" y="4343400"/>
          <a:ext cx="2895600" cy="1402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895600"/>
              </a:tblGrid>
              <a:tr h="281686"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Emerging Industries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Williston (ND)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City of Industry (CA)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effectLst/>
                        </a:rPr>
                        <a:t>Port of Jacksonville (FL)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23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Studies</a:t>
            </a:r>
            <a:br>
              <a:rPr lang="en-US" dirty="0" smtClean="0"/>
            </a:br>
            <a:r>
              <a:rPr lang="en-US" sz="2800" b="0" i="1" dirty="0"/>
              <a:t>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Reviewed FHWA databases for all connectors</a:t>
            </a:r>
          </a:p>
          <a:p>
            <a:r>
              <a:rPr lang="en-US" sz="2400" dirty="0" smtClean="0"/>
              <a:t>Reviewed state, MPO, and local sources</a:t>
            </a:r>
          </a:p>
          <a:p>
            <a:pPr lvl="1"/>
            <a:r>
              <a:rPr lang="en-US" sz="2000" dirty="0" smtClean="0"/>
              <a:t>Statewide – Long-Range Plans, Statewide Transportation Improvement Programs, and Freight Plans</a:t>
            </a:r>
          </a:p>
          <a:p>
            <a:pPr lvl="1"/>
            <a:r>
              <a:rPr lang="en-US" sz="2000" dirty="0" smtClean="0"/>
              <a:t>MPO, where applicable – Long-Range Transportation Plans, Congestion Management Processes, Transportation Improvement Plans, and Freight Plans</a:t>
            </a:r>
          </a:p>
          <a:p>
            <a:pPr lvl="1"/>
            <a:r>
              <a:rPr lang="en-US" sz="2000" dirty="0" smtClean="0"/>
              <a:t>Corridor studies, subarea studies, and freight facility studies</a:t>
            </a:r>
          </a:p>
          <a:p>
            <a:r>
              <a:rPr lang="en-US" sz="2400" dirty="0" smtClean="0"/>
              <a:t>Interviewed local public- and private-sector stakeholders</a:t>
            </a:r>
            <a:endParaRPr lang="en-US" sz="24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Findings</a:t>
            </a:r>
            <a:br>
              <a:rPr lang="en-US" dirty="0" smtClean="0"/>
            </a:br>
            <a:r>
              <a:rPr lang="en-US" sz="2800" b="0" i="1" dirty="0"/>
              <a:t>Characteristics, Use, Condition, and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Some local roads used as connectors are not </a:t>
            </a:r>
            <a:br>
              <a:rPr lang="en-US" sz="2400" dirty="0" smtClean="0"/>
            </a:br>
            <a:r>
              <a:rPr lang="en-US" sz="2400" dirty="0" smtClean="0"/>
              <a:t>officially designated</a:t>
            </a:r>
          </a:p>
          <a:p>
            <a:r>
              <a:rPr lang="en-US" sz="2400" dirty="0" smtClean="0"/>
              <a:t>Roadway characteristics</a:t>
            </a:r>
          </a:p>
          <a:p>
            <a:pPr lvl="1"/>
            <a:r>
              <a:rPr lang="en-US" sz="2000" dirty="0" smtClean="0"/>
              <a:t>Most connectors are 2- to 4-lane local roads or arterials</a:t>
            </a:r>
          </a:p>
          <a:p>
            <a:pPr lvl="1"/>
            <a:r>
              <a:rPr lang="en-US" sz="2000" dirty="0" smtClean="0"/>
              <a:t>Short roadways – average length is 2.9 miles</a:t>
            </a:r>
          </a:p>
          <a:p>
            <a:r>
              <a:rPr lang="en-US" sz="2400" dirty="0" smtClean="0"/>
              <a:t>Average Daily Connector Use – 12,500 vehicles </a:t>
            </a:r>
            <a:br>
              <a:rPr lang="en-US" sz="2400" dirty="0" smtClean="0"/>
            </a:br>
            <a:r>
              <a:rPr lang="en-US" sz="2400" dirty="0" smtClean="0"/>
              <a:t>and 1,600 trucks</a:t>
            </a:r>
          </a:p>
          <a:p>
            <a:r>
              <a:rPr lang="en-US" sz="2400" dirty="0" smtClean="0"/>
              <a:t>Most connectors have worse pavement conditions than other similar roadways in their states</a:t>
            </a:r>
          </a:p>
          <a:p>
            <a:r>
              <a:rPr lang="en-US" sz="2400" dirty="0" smtClean="0"/>
              <a:t>Over two-thirds of connectors experience congestion</a:t>
            </a:r>
          </a:p>
          <a:p>
            <a:endParaRPr lang="en-US" sz="240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3963"/>
            <a:ext cx="481013" cy="365125"/>
          </a:xfrm>
          <a:prstGeom prst="rect">
            <a:avLst/>
          </a:prstGeom>
        </p:spPr>
        <p:txBody>
          <a:bodyPr/>
          <a:lstStyle/>
          <a:p>
            <a:fld id="{6EFA8406-D672-4E03-9ABF-F4A7E3A351A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reight Office">
      <a:dk1>
        <a:srgbClr val="000000"/>
      </a:dk1>
      <a:lt1>
        <a:srgbClr val="FFFFFF"/>
      </a:lt1>
      <a:dk2>
        <a:srgbClr val="003A75"/>
      </a:dk2>
      <a:lt2>
        <a:srgbClr val="FEEBCA"/>
      </a:lt2>
      <a:accent1>
        <a:srgbClr val="0088CB"/>
      </a:accent1>
      <a:accent2>
        <a:srgbClr val="56BDDA"/>
      </a:accent2>
      <a:accent3>
        <a:srgbClr val="72AA43"/>
      </a:accent3>
      <a:accent4>
        <a:srgbClr val="FCB32B"/>
      </a:accent4>
      <a:accent5>
        <a:srgbClr val="E68228"/>
      </a:accent5>
      <a:accent6>
        <a:srgbClr val="AE321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</TotalTime>
  <Words>582</Words>
  <Application>Microsoft Office PowerPoint</Application>
  <PresentationFormat>On-screen Show (4:3)</PresentationFormat>
  <Paragraphs>181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FHWA Freight Intermodal Connectors Study</vt:lpstr>
      <vt:lpstr>Agenda</vt:lpstr>
      <vt:lpstr>Overview of Study</vt:lpstr>
      <vt:lpstr>Literature Review Key Findings Growth by Freight Mode</vt:lpstr>
      <vt:lpstr>Literature Review Key Findings Data on Freight Intermodal Connectors</vt:lpstr>
      <vt:lpstr>Case Studies Purpose</vt:lpstr>
      <vt:lpstr>Case Studies Number, Type, and Location</vt:lpstr>
      <vt:lpstr>Case Studies Process</vt:lpstr>
      <vt:lpstr>Case Study Findings Characteristics, Use, Condition, and Performance</vt:lpstr>
      <vt:lpstr>Case Study Findings Planning and Stakeholder Coordination</vt:lpstr>
      <vt:lpstr>Connector Conditions and Performance Analysis Approach</vt:lpstr>
      <vt:lpstr>Next Steps</vt:lpstr>
      <vt:lpstr>Questions and Comments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ed.strocko</dc:creator>
  <cp:lastModifiedBy>Julien, Tiffany (FHWA)</cp:lastModifiedBy>
  <cp:revision>70</cp:revision>
  <cp:lastPrinted>2015-04-09T16:42:12Z</cp:lastPrinted>
  <dcterms:created xsi:type="dcterms:W3CDTF">2013-03-01T20:17:38Z</dcterms:created>
  <dcterms:modified xsi:type="dcterms:W3CDTF">2015-04-15T15:53:13Z</dcterms:modified>
</cp:coreProperties>
</file>